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4" r:id="rId1"/>
    <p:sldMasterId id="2147484041" r:id="rId2"/>
    <p:sldMasterId id="2147484115" r:id="rId3"/>
    <p:sldMasterId id="2147484128" r:id="rId4"/>
  </p:sldMasterIdLst>
  <p:notesMasterIdLst>
    <p:notesMasterId r:id="rId14"/>
  </p:notesMasterIdLst>
  <p:sldIdLst>
    <p:sldId id="257" r:id="rId5"/>
    <p:sldId id="771" r:id="rId6"/>
    <p:sldId id="765" r:id="rId7"/>
    <p:sldId id="766" r:id="rId8"/>
    <p:sldId id="767" r:id="rId9"/>
    <p:sldId id="768" r:id="rId10"/>
    <p:sldId id="769" r:id="rId11"/>
    <p:sldId id="770" r:id="rId12"/>
    <p:sldId id="716" r:id="rId13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01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008000"/>
    <a:srgbClr val="FFFF4F"/>
    <a:srgbClr val="E8D1FF"/>
    <a:srgbClr val="CC99FF"/>
    <a:srgbClr val="00FFFF"/>
    <a:srgbClr val="660066"/>
    <a:srgbClr val="FFC000"/>
    <a:srgbClr val="000066"/>
    <a:srgbClr val="BF9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2" autoAdjust="0"/>
    <p:restoredTop sz="97877" autoAdjust="0"/>
  </p:normalViewPr>
  <p:slideViewPr>
    <p:cSldViewPr>
      <p:cViewPr>
        <p:scale>
          <a:sx n="63" d="100"/>
          <a:sy n="63" d="100"/>
        </p:scale>
        <p:origin x="-1026" y="-72"/>
      </p:cViewPr>
      <p:guideLst>
        <p:guide orient="horz" pos="20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D871999-8AD0-4E0A-85AE-86E8F25FED96}" type="datetimeFigureOut">
              <a:rPr lang="th-TH"/>
              <a:pPr>
                <a:defRPr/>
              </a:pPr>
              <a:t>17/08/60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th-TH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ADCD2C0-ECDE-45D4-9B2F-4DBF0D6141D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79662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th-TH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D0119B0-EDF8-4EFA-A87F-8151273C4897}" type="slidenum">
              <a:rPr lang="th-TH" altLang="th-TH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th-TH" altLang="th-TH" smtClean="0"/>
          </a:p>
        </p:txBody>
      </p:sp>
    </p:spTree>
    <p:extLst>
      <p:ext uri="{BB962C8B-B14F-4D97-AF65-F5344CB8AC3E}">
        <p14:creationId xmlns:p14="http://schemas.microsoft.com/office/powerpoint/2010/main" val="1169021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th-TH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fld id="{14B39668-9C16-48AB-AA61-D162675D4286}" type="slidenum">
              <a:rPr lang="th-TH" altLang="th-TH" smtClean="0">
                <a:solidFill>
                  <a:prstClr val="black"/>
                </a:solidFill>
              </a:rPr>
              <a:pPr/>
              <a:t>2</a:t>
            </a:fld>
            <a:endParaRPr lang="th-TH" altLang="th-TH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970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AD5C0A-91D5-48B5-8D18-B3AA66A8ECC2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FB9471-64F4-4362-A83A-3B252DC426BC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89257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63C090-7766-477E-ACE7-304A474E1A53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E2A816-A33B-4C76-9826-D850992AA06C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31073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22ADD3-0029-4FCD-9DAF-CE4B8A8D43B7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E2D9FE-16E8-4A45-BDFD-FCBD1A13E9A0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557477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D62A2-0F77-43EB-A0D1-19CAD10BFFE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2927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DB2BD-CD0B-4ABC-8374-1C7E73B8951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3424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A3FC7-17FE-40E5-BCC0-530234AFBA6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4331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2167-48F4-4998-9EA9-B899B97D4AD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373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3C49-B2BF-4809-A440-151C7ED39DF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5667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A758-3754-4F09-BD25-7A66E0FAFE0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346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8BD6C-BA8A-488D-855D-73824016241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1761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E5B41-F989-49CB-BB6D-25CC82E2DDF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778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E58C06-66BD-47F2-A027-8C45E4E21AA3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313804-EBA4-4194-985C-C3CDEE97BF04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659176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B3DDD-1FA8-4815-A1D2-F00EBFBC309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8166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F0E1F-F100-4BC7-A5E2-7937A55067E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6780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A2A38-E5F4-444F-8E41-0A150E52094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9269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AD5C0A-91D5-48B5-8D18-B3AA66A8ECC2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FB9471-64F4-4362-A83A-3B252DC426B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2642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E58C06-66BD-47F2-A027-8C45E4E21AA3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313804-EBA4-4194-985C-C3CDEE97BF0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5564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88B1B8-84E5-46F4-AFC7-9565745E008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17A9A2-878C-4774-9D84-6924200C519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0158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CA18AD-1407-49C7-81AF-491EFD6BFCA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E461A5-6DA1-4A95-BE9F-1650008A3E2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0310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D307B9-130B-4C2A-B39F-1A6098B5EB7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62390D-A627-45CA-997C-C6C8707A308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1899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79DA43-8981-4E4F-9B76-C7109FFEC9F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3E8ECB-40A1-46E5-A32C-A834D016265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6639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AFEF71-E398-468B-BBE5-9CA31EC98D6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4F2187-ACB3-4140-9F5B-E9F839DF9FBF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477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88B1B8-84E5-46F4-AFC7-9565745E0088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17A9A2-878C-4774-9D84-6924200C5194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465726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1DFC07-9D3C-47B8-994F-B65112BDCCC2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C063DD-356B-4037-8B70-6B5426C4FC3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8916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7C7E2F-E144-4606-9AA6-DBC2BD6EA03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E4AA82-2C48-428A-A480-DD85C08DDE0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380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63C090-7766-477E-ACE7-304A474E1A53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E2A816-A33B-4C76-9826-D850992AA06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9341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22ADD3-0029-4FCD-9DAF-CE4B8A8D43B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E2D9FE-16E8-4A45-BDFD-FCBD1A13E9A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1444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>
                <a:solidFill>
                  <a:srgbClr val="D4D2D0">
                    <a:shade val="50000"/>
                  </a:srgbClr>
                </a:solidFill>
              </a:rPr>
              <a:t>6/17/2012</a:t>
            </a:r>
            <a:endParaRPr lang="th-TH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0169B16-6467-4583-B92B-1B24F2DDF889}" type="slidenum">
              <a:rPr lang="en-US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th-TH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3315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3689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301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1449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0712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356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CA18AD-1407-49C7-81AF-491EFD6BFCA1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E461A5-6DA1-4A95-BE9F-1650008A3E20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5694586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4329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2809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110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6941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5728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207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D307B9-130B-4C2A-B39F-1A6098B5EB71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62390D-A627-45CA-997C-C6C8707A3080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78503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79DA43-8981-4E4F-9B76-C7109FFEC9F5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3E8ECB-40A1-46E5-A32C-A834D0162652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74248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AFEF71-E398-468B-BBE5-9CA31EC98D60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4F2187-ACB3-4140-9F5B-E9F839DF9FBF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33673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1DFC07-9D3C-47B8-994F-B65112BDCCC2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C063DD-356B-4037-8B70-6B5426C4FC33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04513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7C7E2F-E144-4606-9AA6-DBC2BD6EA03C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E4AA82-2C48-428A-A480-DD85C08DDE04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55580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1545D3B-06F4-4CC6-A1CB-D369201047D6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538D40D-9A11-460A-BB49-1D929AF431C4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86952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D4E6241-2814-4B45-9136-ECC2F0FF5A26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8/17/2017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7378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1545D3B-06F4-4CC6-A1CB-D369201047D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538D40D-9A11-460A-BB49-1D929AF431C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068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6" r:id="rId1"/>
    <p:sldLayoutId id="2147484117" r:id="rId2"/>
    <p:sldLayoutId id="2147484118" r:id="rId3"/>
    <p:sldLayoutId id="2147484119" r:id="rId4"/>
    <p:sldLayoutId id="2147484120" r:id="rId5"/>
    <p:sldLayoutId id="2147484121" r:id="rId6"/>
    <p:sldLayoutId id="2147484122" r:id="rId7"/>
    <p:sldLayoutId id="2147484123" r:id="rId8"/>
    <p:sldLayoutId id="2147484124" r:id="rId9"/>
    <p:sldLayoutId id="2147484125" r:id="rId10"/>
    <p:sldLayoutId id="2147484126" r:id="rId11"/>
    <p:sldLayoutId id="2147484127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8/17/2017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37201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8437"/>
            <a:ext cx="7886700" cy="132556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th-TH" sz="66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กรณีศึกษาที่ </a:t>
            </a:r>
            <a:r>
              <a:rPr lang="en-US" sz="6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4</a:t>
            </a:r>
            <a:endParaRPr lang="en-US" sz="66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90600" y="1905000"/>
            <a:ext cx="7480300" cy="4625975"/>
          </a:xfrm>
        </p:spPr>
        <p:txBody>
          <a:bodyPr rtlCol="0">
            <a:noAutofit/>
          </a:bodyPr>
          <a:lstStyle/>
          <a:p>
            <a:pPr marL="118872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ผู้ป่วยชายไทยคู่ อายุ </a:t>
            </a:r>
            <a:r>
              <a:rPr lang="en-US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52</a:t>
            </a:r>
            <a:r>
              <a:rPr lang="en-US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ปี</a:t>
            </a:r>
          </a:p>
          <a:p>
            <a:pPr marL="118872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400" dirty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</a:p>
          <a:p>
            <a:pPr marL="118872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ปรึกษาทีมโภชนบำบัด </a:t>
            </a:r>
            <a:endParaRPr lang="en-US" sz="54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118872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เพื่อ </a:t>
            </a:r>
            <a:r>
              <a:rPr lang="en-US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improve nutrition</a:t>
            </a:r>
            <a:endParaRPr lang="en-US" sz="2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118872" indent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th-TH" sz="2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3" b="53333"/>
          <a:stretch/>
        </p:blipFill>
        <p:spPr>
          <a:xfrm>
            <a:off x="1" y="1141312"/>
            <a:ext cx="9144000" cy="4426032"/>
          </a:xfrm>
          <a:prstGeom prst="rect">
            <a:avLst/>
          </a:prstGeom>
          <a:ln cmpd="sng"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228599" y="4271944"/>
            <a:ext cx="4635239" cy="457200"/>
          </a:xfrm>
          <a:prstGeom prst="rect">
            <a:avLst/>
          </a:prstGeom>
          <a:noFill/>
          <a:ln w="57150" cmpd="sng">
            <a:solidFill>
              <a:srgbClr val="00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32225" y="4271944"/>
            <a:ext cx="3830775" cy="457200"/>
          </a:xfrm>
          <a:prstGeom prst="rect">
            <a:avLst/>
          </a:prstGeom>
          <a:noFill/>
          <a:ln w="57150" cmpd="sng">
            <a:solidFill>
              <a:srgbClr val="00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pic>
        <p:nvPicPr>
          <p:cNvPr id="12" name="Picture 3" descr="D:\127 Samitti Ch\SPENT\logo Spent B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16"/>
          <a:stretch/>
        </p:blipFill>
        <p:spPr bwMode="auto">
          <a:xfrm>
            <a:off x="4188857" y="76201"/>
            <a:ext cx="1431024" cy="103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127 Samitti Ch\SPENT\logo Spent B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16"/>
          <a:stretch/>
        </p:blipFill>
        <p:spPr bwMode="auto">
          <a:xfrm>
            <a:off x="7075345" y="76200"/>
            <a:ext cx="1431024" cy="103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D:\127 Samitti Ch\SPENT\logo Spent B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16"/>
          <a:stretch/>
        </p:blipFill>
        <p:spPr bwMode="auto">
          <a:xfrm>
            <a:off x="1025190" y="76201"/>
            <a:ext cx="1431024" cy="103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400" y="6477000"/>
            <a:ext cx="853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th-TH" sz="2400" b="1" dirty="0">
                <a:solidFill>
                  <a:prstClr val="black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สมาคมผู้ให้อาหารทางหลอดเลือดดำและทางเดินอาหารแห่งประเทศ</a:t>
            </a:r>
            <a:r>
              <a:rPr lang="th-TH" sz="2400" b="1" dirty="0" smtClean="0">
                <a:solidFill>
                  <a:prstClr val="black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ไทย </a:t>
            </a:r>
            <a:r>
              <a:rPr lang="en-US" sz="2400" b="1" dirty="0" smtClean="0">
                <a:solidFill>
                  <a:prstClr val="black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(SPENT)</a:t>
            </a:r>
            <a:endParaRPr lang="en-US" sz="2400" b="1" dirty="0">
              <a:solidFill>
                <a:prstClr val="black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91200" y="1187032"/>
            <a:ext cx="2715169" cy="535088"/>
          </a:xfrm>
          <a:custGeom>
            <a:avLst/>
            <a:gdLst>
              <a:gd name="connsiteX0" fmla="*/ 0 w 2593249"/>
              <a:gd name="connsiteY0" fmla="*/ 0 h 535088"/>
              <a:gd name="connsiteX1" fmla="*/ 2593249 w 2593249"/>
              <a:gd name="connsiteY1" fmla="*/ 0 h 535088"/>
              <a:gd name="connsiteX2" fmla="*/ 2593249 w 2593249"/>
              <a:gd name="connsiteY2" fmla="*/ 535088 h 535088"/>
              <a:gd name="connsiteX3" fmla="*/ 0 w 2593249"/>
              <a:gd name="connsiteY3" fmla="*/ 535088 h 535088"/>
              <a:gd name="connsiteX4" fmla="*/ 0 w 2593249"/>
              <a:gd name="connsiteY4" fmla="*/ 0 h 535088"/>
              <a:gd name="connsiteX0" fmla="*/ 121920 w 2593249"/>
              <a:gd name="connsiteY0" fmla="*/ 0 h 535088"/>
              <a:gd name="connsiteX1" fmla="*/ 2593249 w 2593249"/>
              <a:gd name="connsiteY1" fmla="*/ 0 h 535088"/>
              <a:gd name="connsiteX2" fmla="*/ 2593249 w 2593249"/>
              <a:gd name="connsiteY2" fmla="*/ 535088 h 535088"/>
              <a:gd name="connsiteX3" fmla="*/ 0 w 2593249"/>
              <a:gd name="connsiteY3" fmla="*/ 535088 h 535088"/>
              <a:gd name="connsiteX4" fmla="*/ 121920 w 2593249"/>
              <a:gd name="connsiteY4" fmla="*/ 0 h 53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3249" h="535088">
                <a:moveTo>
                  <a:pt x="121920" y="0"/>
                </a:moveTo>
                <a:lnTo>
                  <a:pt x="2593249" y="0"/>
                </a:lnTo>
                <a:lnTo>
                  <a:pt x="2593249" y="535088"/>
                </a:lnTo>
                <a:lnTo>
                  <a:pt x="0" y="535088"/>
                </a:lnTo>
                <a:lnTo>
                  <a:pt x="12192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9800" y="1091625"/>
            <a:ext cx="228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3333CC"/>
                </a:solidFill>
                <a:latin typeface="Calibri"/>
              </a:rPr>
              <a:t>(screening)</a:t>
            </a:r>
            <a:endParaRPr lang="en-US" sz="3200" b="1" dirty="0">
              <a:solidFill>
                <a:srgbClr val="3333CC"/>
              </a:solidFill>
              <a:latin typeface="Calibri"/>
            </a:endParaRPr>
          </a:p>
        </p:txBody>
      </p:sp>
      <p:sp>
        <p:nvSpPr>
          <p:cNvPr id="16" name="Title 3"/>
          <p:cNvSpPr txBox="1">
            <a:spLocks/>
          </p:cNvSpPr>
          <p:nvPr/>
        </p:nvSpPr>
        <p:spPr>
          <a:xfrm>
            <a:off x="61452" y="5605444"/>
            <a:ext cx="9082548" cy="838200"/>
          </a:xfrm>
          <a:prstGeom prst="rect">
            <a:avLst/>
          </a:prstGeom>
          <a:solidFill>
            <a:srgbClr val="002060"/>
          </a:solidFill>
          <a:ln w="28575">
            <a:noFill/>
          </a:ln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9pPr>
            <a:extLst/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ถ้าตอบ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 “</a:t>
            </a:r>
            <a:r>
              <a:rPr lang="th-TH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ใช่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” </a:t>
            </a:r>
            <a:r>
              <a:rPr lang="th-TH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อย่างน้อย 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2 </a:t>
            </a:r>
            <a:r>
              <a:rPr lang="th-TH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ข้อ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  <a:sym typeface="Wingdings" panose="05000000000000000000" pitchFamily="2" charset="2"/>
              </a:rPr>
              <a:t>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r>
              <a:rPr lang="th-TH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ประเมินทางโภชนาการต่อ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82935" y="4729144"/>
            <a:ext cx="4580903" cy="457200"/>
          </a:xfrm>
          <a:prstGeom prst="rect">
            <a:avLst/>
          </a:prstGeom>
          <a:noFill/>
          <a:ln w="57150" cmpd="sng">
            <a:solidFill>
              <a:srgbClr val="00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75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143000" y="3352800"/>
            <a:ext cx="6858000" cy="23876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NAF </a:t>
            </a:r>
            <a:b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(Nutrition Alert Form)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0" y="0"/>
            <a:ext cx="9114030" cy="2895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414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721066"/>
            <a:ext cx="8839200" cy="5415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90600" y="1219200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alibri" panose="020F0502020204030204"/>
              </a:rPr>
              <a:t>157</a:t>
            </a:r>
            <a:endParaRPr lang="en-US" sz="2000" b="1" dirty="0">
              <a:solidFill>
                <a:srgbClr val="C00000"/>
              </a:solidFill>
              <a:latin typeface="Calibri" panose="020F05020202040302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72200" y="2017245"/>
            <a:ext cx="515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Calibri" panose="020F0502020204030204"/>
              </a:rPr>
              <a:t>41</a:t>
            </a:r>
            <a:endParaRPr lang="en-US" sz="2400" b="1" dirty="0">
              <a:solidFill>
                <a:srgbClr val="C00000"/>
              </a:solidFill>
              <a:latin typeface="Calibri" panose="020F05020202040302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92513" y="2117834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62788" y="1905000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3333CC"/>
                </a:solidFill>
                <a:latin typeface="Calibri" panose="020F0502020204030204"/>
              </a:rPr>
              <a:t>0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00200" y="2667000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Double Bracket 12"/>
          <p:cNvSpPr/>
          <p:nvPr/>
        </p:nvSpPr>
        <p:spPr>
          <a:xfrm>
            <a:off x="152401" y="3810000"/>
            <a:ext cx="8839200" cy="2514600"/>
          </a:xfrm>
          <a:prstGeom prst="bracketPair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47548" y="2971800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3333CC"/>
                </a:solidFill>
                <a:latin typeface="Calibri" panose="020F0502020204030204"/>
              </a:rPr>
              <a:t>2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35320" y="3059896"/>
            <a:ext cx="822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Calibri" panose="020F0502020204030204"/>
              </a:rPr>
              <a:t>16.6</a:t>
            </a:r>
            <a:endParaRPr lang="en-US" sz="2400" b="1" dirty="0">
              <a:solidFill>
                <a:srgbClr val="C00000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1520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3" grpId="0" animBg="1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8918"/>
            <a:ext cx="9144000" cy="4997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58312" y="990600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47800" y="2084159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23748" y="1295400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3333CC"/>
                </a:solidFill>
                <a:latin typeface="Calibri" panose="020F0502020204030204"/>
              </a:rPr>
              <a:t>2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05600" y="2325469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3333CC"/>
                </a:solidFill>
                <a:latin typeface="Calibri" panose="020F0502020204030204"/>
              </a:rPr>
              <a:t>2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91912" y="3624977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47800" y="4724400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23748" y="3962400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3333CC"/>
                </a:solidFill>
                <a:latin typeface="Calibri" panose="020F0502020204030204"/>
              </a:rPr>
              <a:t>2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05600" y="4992469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3333CC"/>
                </a:solidFill>
                <a:latin typeface="Calibri" panose="020F0502020204030204"/>
              </a:rPr>
              <a:t>2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3993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66800"/>
            <a:ext cx="9133852" cy="518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00360" y="1457245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13797" y="2721113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05600" y="1487269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3333CC"/>
                </a:solidFill>
                <a:latin typeface="Calibri" panose="020F0502020204030204"/>
              </a:rPr>
              <a:t>2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05600" y="2782669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3333CC"/>
                </a:solidFill>
                <a:latin typeface="Calibri" panose="020F0502020204030204"/>
              </a:rPr>
              <a:t>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35407" y="3886199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1400" y="5402759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23748" y="4078069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3333CC"/>
                </a:solidFill>
                <a:latin typeface="Calibri" panose="020F0502020204030204"/>
              </a:rPr>
              <a:t>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05600" y="5221069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3333CC"/>
                </a:solidFill>
                <a:latin typeface="Calibri" panose="020F0502020204030204"/>
              </a:rPr>
              <a:t>0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882" y="228600"/>
            <a:ext cx="5062236" cy="65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159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91440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1920" y="2819400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05600" y="1487269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3333CC"/>
                </a:solidFill>
                <a:latin typeface="Calibri" panose="020F0502020204030204"/>
              </a:rPr>
              <a:t>3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882" y="228600"/>
            <a:ext cx="5062236" cy="65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0491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0" y="0"/>
            <a:ext cx="9114030" cy="2895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5599"/>
            <a:ext cx="9144000" cy="3810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13548" y="3429000"/>
            <a:ext cx="667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3333CC"/>
                </a:solidFill>
                <a:latin typeface="Calibri" panose="020F0502020204030204"/>
              </a:rPr>
              <a:t>15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sp>
        <p:nvSpPr>
          <p:cNvPr id="7" name="Oval 6"/>
          <p:cNvSpPr/>
          <p:nvPr/>
        </p:nvSpPr>
        <p:spPr>
          <a:xfrm>
            <a:off x="2447697" y="3474720"/>
            <a:ext cx="426575" cy="514125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5699760" y="4297680"/>
            <a:ext cx="3429000" cy="20574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08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b="1" dirty="0" smtClean="0"/>
              <a:t>Thank You</a:t>
            </a:r>
            <a:endParaRPr lang="en-US" sz="7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52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5219</TotalTime>
  <Words>82</Words>
  <Application>Microsoft Office PowerPoint</Application>
  <PresentationFormat>On-screen Show (4:3)</PresentationFormat>
  <Paragraphs>39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1_Office Theme</vt:lpstr>
      <vt:lpstr>12_Office Theme</vt:lpstr>
      <vt:lpstr>7_Office Theme</vt:lpstr>
      <vt:lpstr>16_Office Theme</vt:lpstr>
      <vt:lpstr>กรณีศึกษาที่ 4</vt:lpstr>
      <vt:lpstr>PowerPoint Presentation</vt:lpstr>
      <vt:lpstr>NAF  (Nutrition Alert Form)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ENDOCRINOLOGY</dc:title>
  <dc:creator>ASUS</dc:creator>
  <cp:lastModifiedBy>@ct</cp:lastModifiedBy>
  <cp:revision>474</cp:revision>
  <dcterms:created xsi:type="dcterms:W3CDTF">2014-05-25T00:16:09Z</dcterms:created>
  <dcterms:modified xsi:type="dcterms:W3CDTF">2017-08-17T01:58:08Z</dcterms:modified>
</cp:coreProperties>
</file>